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74" r:id="rId4"/>
    <p:sldId id="267" r:id="rId5"/>
    <p:sldId id="257" r:id="rId6"/>
    <p:sldId id="260" r:id="rId7"/>
    <p:sldId id="259" r:id="rId8"/>
    <p:sldId id="261" r:id="rId9"/>
    <p:sldId id="262" r:id="rId10"/>
    <p:sldId id="268" r:id="rId11"/>
    <p:sldId id="269" r:id="rId12"/>
    <p:sldId id="271" r:id="rId13"/>
    <p:sldId id="272" r:id="rId14"/>
    <p:sldId id="276" r:id="rId15"/>
    <p:sldId id="275" r:id="rId16"/>
    <p:sldId id="277" r:id="rId17"/>
    <p:sldId id="270" r:id="rId18"/>
    <p:sldId id="280" r:id="rId19"/>
    <p:sldId id="281" r:id="rId20"/>
    <p:sldId id="282" r:id="rId21"/>
    <p:sldId id="283" r:id="rId22"/>
    <p:sldId id="284" r:id="rId23"/>
    <p:sldId id="285" r:id="rId24"/>
    <p:sldId id="266" r:id="rId25"/>
    <p:sldId id="264" r:id="rId26"/>
    <p:sldId id="265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9"/>
    <p:restoredTop sz="94692"/>
  </p:normalViewPr>
  <p:slideViewPr>
    <p:cSldViewPr snapToGrid="0" snapToObjects="1">
      <p:cViewPr>
        <p:scale>
          <a:sx n="70" d="100"/>
          <a:sy n="70" d="100"/>
        </p:scale>
        <p:origin x="190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A0247-C583-7142-9369-922A36764558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A058-F5AB-D241-BAD1-33D1B13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onggunhao/enable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934" y="5534949"/>
            <a:ext cx="741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 for a borderless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peer-to-peer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credit marketplace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8" y="1236054"/>
            <a:ext cx="3374574" cy="46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9" y="343502"/>
            <a:ext cx="2057658" cy="2639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523" y="4847417"/>
            <a:ext cx="3907686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Borderless Credit Marketplace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Anyone around the world with USDC can interact with an open-access smart contract can fund the loan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274" y="343502"/>
            <a:ext cx="3730705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SF Pro Display" charset="0"/>
                <a:ea typeface="SF Pro Display" charset="0"/>
                <a:cs typeface="SF Pro Display" charset="0"/>
              </a:rPr>
              <a:t>Stablecoin</a:t>
            </a:r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 Loans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Native, fiat-backed digital token that can be transferred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borderlessly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from wallet to wallet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4184627" y="1482275"/>
            <a:ext cx="1036302" cy="2765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</p:cNvCxnSpPr>
          <p:nvPr/>
        </p:nvCxnSpPr>
        <p:spPr>
          <a:xfrm flipV="1">
            <a:off x="4293209" y="4670721"/>
            <a:ext cx="927720" cy="746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197" y="1299921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819799" y="2684916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99755" y="2000744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813965" y="2570131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" y="3113856"/>
            <a:ext cx="1517379" cy="1946787"/>
          </a:xfrm>
          <a:prstGeom prst="rect">
            <a:avLst/>
          </a:prstGeom>
        </p:spPr>
      </p:pic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9" y="5158520"/>
            <a:ext cx="1208612" cy="4996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59" y="3275177"/>
            <a:ext cx="1517379" cy="19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7893"/>
            <a:ext cx="288174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ERC-20 Crowdfunding and Fractional Ownership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Innovative crowdsourcing models that allow for the issuance of verifiable ERC-20 debt tokens that are potentially tradeable for early liquidity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3186545" y="1561278"/>
            <a:ext cx="249382" cy="1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32" y="3447294"/>
            <a:ext cx="1655529" cy="2124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6622" y="1822888"/>
            <a:ext cx="284573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Automated Flow of Funds through Smart Contracts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Automated tracking of debt terms, repayment payments, and handling of flow-of-funds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12873" y="2355273"/>
            <a:ext cx="3213749" cy="109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86545" y="757457"/>
            <a:ext cx="2992582" cy="461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619747" y="2646218"/>
            <a:ext cx="1606875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491" y="3674152"/>
            <a:ext cx="2881745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Configurable Loan Contract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Flexible loan contracts with configurable terms (e.g. grace periods on interest and principal, variable tenor, Principal-Interest-Fees-Penalties breakdown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 flipV="1">
            <a:off x="3311236" y="4583367"/>
            <a:ext cx="727236" cy="183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70198" y="2337944"/>
            <a:ext cx="2314208" cy="78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4665">
            <a:off x="2181131" y="239802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Contribution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61527" y="3039765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484665">
            <a:off x="2195183" y="3581797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Ownership </a:t>
            </a:r>
            <a:b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16200000" flipH="1">
            <a:off x="7206784" y="2800616"/>
            <a:ext cx="1400897" cy="395169"/>
          </a:xfrm>
          <a:prstGeom prst="curvedConnector4">
            <a:avLst>
              <a:gd name="adj1" fmla="val -69945"/>
              <a:gd name="adj2" fmla="val 3847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88118" y="997527"/>
            <a:ext cx="158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Creates Debt Contract 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38423" y="3798359"/>
            <a:ext cx="233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Returns 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39574" y="3983025"/>
            <a:ext cx="1994019" cy="26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289546" y="4243275"/>
            <a:ext cx="190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Disburses money to 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3268613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Funding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9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6" grpId="0"/>
      <p:bldP spid="48" grpId="0"/>
      <p:bldP spid="61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51695" y="2520177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398395">
            <a:off x="1746034" y="2248749"/>
            <a:ext cx="283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Receive </a:t>
            </a: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share of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42173" y="3735712"/>
            <a:ext cx="233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Repayment routed to debt token holders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8180973" y="3735712"/>
            <a:ext cx="1930171" cy="199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10999" y="3935141"/>
            <a:ext cx="190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Monthly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4684602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Repayment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34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1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70" y="3314087"/>
            <a:ext cx="2106535" cy="2702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875" y="4120910"/>
            <a:ext cx="1793850" cy="741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0962" y="2251461"/>
            <a:ext cx="467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With Bloom as a base, leverage additional ID attestation from other providers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1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FBC76D31-C983-42EA-A1EA-5393C045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17" y="3944232"/>
            <a:ext cx="982195" cy="982195"/>
          </a:xfrm>
          <a:prstGeom prst="rect">
            <a:avLst/>
          </a:prstGeom>
        </p:spPr>
      </p:pic>
      <p:pic>
        <p:nvPicPr>
          <p:cNvPr id="13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2644681-E2A4-4B26-A490-D6AF153B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4926427"/>
            <a:ext cx="1553182" cy="975687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368F16C-42E4-4B91-908D-20C7231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47" y="3996375"/>
            <a:ext cx="1300891" cy="1300891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35A5FD5D-2DFB-41D2-B223-00B4EF1DD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865" y="5297266"/>
            <a:ext cx="1537457" cy="763966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BF96D7F-B774-4C6D-973E-004884C7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83" y="4497802"/>
            <a:ext cx="857250" cy="85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0962" y="2251461"/>
            <a:ext cx="4676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Utilize cryptography, private-public key encryption to securely store user identity while preserving user privacy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err="1" smtClean="0"/>
              <a:t>Stablecoin</a:t>
            </a:r>
            <a:r>
              <a:rPr lang="en-US" sz="4000" dirty="0" smtClean="0"/>
              <a:t> Interest Rates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Fiat-collateralized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stablecoins</a:t>
            </a:r>
            <a:r>
              <a:rPr lang="en-US" dirty="0"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are unaffected by MKR stability fees and provide more predictability over 10-year term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952" y="2188561"/>
            <a:ext cx="497840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Dai Interest Rate Instability</a:t>
            </a:r>
            <a:endParaRPr lang="en-US" sz="2800" dirty="0" smtClean="0">
              <a:latin typeface="SF Pro Display" charset="0"/>
              <a:ea typeface="SF Pro Display" charset="0"/>
              <a:cs typeface="SF Pro Display" charset="0"/>
            </a:endParaRP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With the Dai stability fees causing interest rates to rise to 14.5%, how can we issue low-interest loans using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Stablecoins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?</a:t>
            </a:r>
          </a:p>
          <a:p>
            <a:endParaRPr lang="en-US" sz="2000" dirty="0" smtClean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7" y="4497802"/>
            <a:ext cx="4256572" cy="167825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429012" y="4212830"/>
            <a:ext cx="1162707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400" dirty="0" smtClean="0"/>
              <a:t>14.5%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62" y="3870686"/>
            <a:ext cx="1956082" cy="2509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114" y="4725932"/>
            <a:ext cx="2044269" cy="7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Fractional Ownership &amp; Crowdfunding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We utilize ERC-20 smart contracts typically used for crowdfunding, and repurpose it to issue fractional share debt tokens that repayments are routed to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Tracking fractional ownership and managing flow of funds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 crowdfunded loan requires a lot of flow-of-funds operation to keep track of fractional ownership of loan, route repayments correctly to fractional share owners, and track debt obligations to each owner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54" y="4147685"/>
            <a:ext cx="3279508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smtClean="0"/>
              <a:t>UX &amp; </a:t>
            </a:r>
            <a:r>
              <a:rPr lang="en-US" sz="4000" dirty="0" err="1" smtClean="0"/>
              <a:t>Blockchain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Clean UX that matches what they expect from their loan providers. Meta-transactions (where smart contract takes care of gas costs) abstracts need to understand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blockchain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mechanics 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Typical user doesn’t understand </a:t>
            </a:r>
            <a:r>
              <a:rPr lang="en-US" sz="2800" b="1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 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For most emerging market economies, users don’t understand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, private keys, or transactions. How do we abstract the details away from them, such that it’s no different from a real-world loan provider?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61" y="4414978"/>
            <a:ext cx="3071937" cy="157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75"/>
          <a:stretch/>
        </p:blipFill>
        <p:spPr>
          <a:xfrm>
            <a:off x="6910962" y="4059371"/>
            <a:ext cx="1378651" cy="22859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4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6217920" y="566928"/>
            <a:ext cx="4989955" cy="3887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01040" y="1317096"/>
            <a:ext cx="46207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r>
              <a:rPr lang="en-US" dirty="0" smtClean="0"/>
              <a:t>: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Ines’ journey to Cornell</a:t>
            </a:r>
            <a:endParaRPr lang="en-US" sz="2800" b="0" dirty="0"/>
          </a:p>
        </p:txBody>
      </p:sp>
      <p:sp>
        <p:nvSpPr>
          <p:cNvPr id="6" name="Rectangle 5"/>
          <p:cNvSpPr/>
          <p:nvPr/>
        </p:nvSpPr>
        <p:spPr>
          <a:xfrm>
            <a:off x="4009769" y="5786366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F Pro Text" charset="0"/>
                <a:ea typeface="SF Pro Text" charset="0"/>
                <a:cs typeface="SF Pro Text" charset="0"/>
                <a:hlinkClick r:id="rId3"/>
              </a:rPr>
              <a:t>https://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  <a:hlinkClick r:id="rId3"/>
              </a:rPr>
              <a:t>github.com/onggunhao/enable/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07863" y="5065366"/>
            <a:ext cx="2420112" cy="84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ctr"/>
            <a:r>
              <a:rPr lang="en-US" sz="3200" dirty="0" smtClean="0"/>
              <a:t>Follow us: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49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Reputation </a:t>
            </a:r>
            <a:b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</a:br>
            <a:r>
              <a:rPr lang="en-US" dirty="0" smtClean="0">
                <a:latin typeface="SF Pro Display Light" charset="0"/>
                <a:ea typeface="SF Pro Display Light" charset="0"/>
                <a:cs typeface="SF Pro Display Light" charset="0"/>
              </a:rPr>
              <a:t>“identity-as-collateral”</a:t>
            </a:r>
            <a:endParaRPr lang="en-US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</a:t>
            </a:r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6011" y="3539962"/>
            <a:ext cx="258588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Reduce servicing fees to near 0%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on origination and repayments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85236" y="3945197"/>
            <a:ext cx="540775" cy="597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06016" y="4578129"/>
            <a:ext cx="202901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Free ($0) movement of money across borders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8485236" y="4947461"/>
            <a:ext cx="620780" cy="50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6016" y="5574267"/>
            <a:ext cx="21617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Automatic tracking of repayments and flow-of-funds handling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85236" y="5566266"/>
            <a:ext cx="620780" cy="229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64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77345" y="1384401"/>
            <a:ext cx="272935" cy="221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7875" y="84679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317423" y="4235779"/>
            <a:ext cx="1125268" cy="974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84092" y="521067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56343" y="3536998"/>
            <a:ext cx="2068222" cy="52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59541" y="31676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9" y="775079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707" y="5646055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12" y="363834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875" y="225305"/>
            <a:ext cx="1122138" cy="6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US$60,000 due on May 20th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4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Domestic bank fees and US bank fees can amount up to 5% or more. For a $60,000 loan, that’s $3,000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579434"/>
            <a:ext cx="219058" cy="79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1238865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/>
              <a:t>“Credit is fundamentally broken when crossing borders”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 smtClean="0"/>
              <a:t>Cameron Stevens</a:t>
            </a:r>
            <a:br>
              <a:rPr lang="en-US" sz="2400" dirty="0" smtClean="0"/>
            </a:br>
            <a:r>
              <a:rPr lang="en-US" sz="2400" dirty="0" smtClean="0"/>
              <a:t>Founder, Prodigy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6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762</Words>
  <Application>Microsoft Macintosh PowerPoint</Application>
  <PresentationFormat>Widescreen</PresentationFormat>
  <Paragraphs>127</Paragraphs>
  <Slides>27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SF Pro Display</vt:lpstr>
      <vt:lpstr>SF Pro Display Light</vt:lpstr>
      <vt:lpstr>SF Pro Text</vt:lpstr>
      <vt:lpstr>Arial</vt:lpstr>
      <vt:lpstr>Office Theme</vt:lpstr>
      <vt:lpstr>PowerPoint Presentation</vt:lpstr>
      <vt:lpstr>Hi!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“Credit is fundamentally broken when crossing borders”  Cameron Stevens Founder, Prodigy Finance</vt:lpstr>
      <vt:lpstr>Product</vt:lpstr>
      <vt:lpstr>PowerPoint Presentation</vt:lpstr>
      <vt:lpstr>PowerPoint Presentation</vt:lpstr>
      <vt:lpstr>PowerPoint Presentation</vt:lpstr>
      <vt:lpstr>How it works</vt:lpstr>
      <vt:lpstr>Funding flow</vt:lpstr>
      <vt:lpstr>Repayment Flow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“Credit is fundamentally broken when crossing borders”  Cameron Stevens Founder, Prodigy Finance</vt:lpstr>
      <vt:lpstr>“Credit is fundamentally broken when crossing borders”  Cameron Stevens Founder, Prodigy Finance</vt:lpstr>
      <vt:lpstr>“Credit is fundamentally broken when crossing borders”  Cameron Stevens Founder, Prodigy Finance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31</cp:revision>
  <dcterms:created xsi:type="dcterms:W3CDTF">2019-04-30T02:41:23Z</dcterms:created>
  <dcterms:modified xsi:type="dcterms:W3CDTF">2019-04-30T08:01:33Z</dcterms:modified>
</cp:coreProperties>
</file>